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9" r:id="rId1"/>
  </p:sldMasterIdLst>
  <p:notesMasterIdLst>
    <p:notesMasterId r:id="rId14"/>
  </p:notesMasterIdLst>
  <p:sldIdLst>
    <p:sldId id="279" r:id="rId2"/>
    <p:sldId id="359" r:id="rId3"/>
    <p:sldId id="285" r:id="rId4"/>
    <p:sldId id="377" r:id="rId5"/>
    <p:sldId id="371" r:id="rId6"/>
    <p:sldId id="372" r:id="rId7"/>
    <p:sldId id="360" r:id="rId8"/>
    <p:sldId id="378" r:id="rId9"/>
    <p:sldId id="353" r:id="rId10"/>
    <p:sldId id="357" r:id="rId11"/>
    <p:sldId id="37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85099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bl3301.docs.live.net/b8f78097887d869c/Dokumendid/ENMAK%202030%20jooni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bl3301.docs.live.net/b8f78097887d869c/Dokumendid/ENMAK%202030%20joonis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5251433123099"/>
          <c:y val="4.2602914336082501E-2"/>
          <c:w val="0.85755413103482603"/>
          <c:h val="0.52569827076700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'[ENMAK 2030 joonised.xlsx]Energiatarbimine'!$C$1</c:f>
              <c:strCache>
                <c:ptCount val="1"/>
                <c:pt idx="0">
                  <c:v>Elekter - hooned</c:v>
                </c:pt>
              </c:strCache>
            </c:strRef>
          </c:tx>
          <c:spPr>
            <a:solidFill>
              <a:srgbClr val="46B4E6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'[ENMAK 2030 joonised.xlsx]Energiatarbimine'!$B$2:$B$8</c:f>
              <c:strCache>
                <c:ptCount val="7"/>
                <c:pt idx="0">
                  <c:v>2012</c:v>
                </c:pt>
                <c:pt idx="1">
                  <c:v>2020 - Mittesekkuv</c:v>
                </c:pt>
                <c:pt idx="2">
                  <c:v>2020 - Sekkuv</c:v>
                </c:pt>
                <c:pt idx="3">
                  <c:v>2030 - Mittesekkuv</c:v>
                </c:pt>
                <c:pt idx="4">
                  <c:v>2030 - Sekkuv</c:v>
                </c:pt>
                <c:pt idx="5">
                  <c:v>2050 - Mittesekkuv</c:v>
                </c:pt>
                <c:pt idx="6">
                  <c:v>2050 - Sekkuv</c:v>
                </c:pt>
              </c:strCache>
            </c:strRef>
          </c:cat>
          <c:val>
            <c:numRef>
              <c:f>'[ENMAK 2030 joonised.xlsx]Energiatarbimine'!$C$2:$C$8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4.83</c:v>
                </c:pt>
                <c:pt idx="2">
                  <c:v>4.76</c:v>
                </c:pt>
                <c:pt idx="3">
                  <c:v>5.01</c:v>
                </c:pt>
                <c:pt idx="4">
                  <c:v>4.87</c:v>
                </c:pt>
                <c:pt idx="5">
                  <c:v>5.21</c:v>
                </c:pt>
                <c:pt idx="6">
                  <c:v>5.09</c:v>
                </c:pt>
              </c:numCache>
            </c:numRef>
          </c:val>
        </c:ser>
        <c:ser>
          <c:idx val="1"/>
          <c:order val="1"/>
          <c:tx>
            <c:strRef>
              <c:f>'[ENMAK 2030 joonised.xlsx]Energiatarbimine'!$D$1</c:f>
              <c:strCache>
                <c:ptCount val="1"/>
                <c:pt idx="0">
                  <c:v>Elekter - tööstus+muud</c:v>
                </c:pt>
              </c:strCache>
            </c:strRef>
          </c:tx>
          <c:spPr>
            <a:solidFill>
              <a:srgbClr val="144191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'[ENMAK 2030 joonised.xlsx]Energiatarbimine'!$B$2:$B$8</c:f>
              <c:strCache>
                <c:ptCount val="7"/>
                <c:pt idx="0">
                  <c:v>2012</c:v>
                </c:pt>
                <c:pt idx="1">
                  <c:v>2020 - Mittesekkuv</c:v>
                </c:pt>
                <c:pt idx="2">
                  <c:v>2020 - Sekkuv</c:v>
                </c:pt>
                <c:pt idx="3">
                  <c:v>2030 - Mittesekkuv</c:v>
                </c:pt>
                <c:pt idx="4">
                  <c:v>2030 - Sekkuv</c:v>
                </c:pt>
                <c:pt idx="5">
                  <c:v>2050 - Mittesekkuv</c:v>
                </c:pt>
                <c:pt idx="6">
                  <c:v>2050 - Sekkuv</c:v>
                </c:pt>
              </c:strCache>
            </c:strRef>
          </c:cat>
          <c:val>
            <c:numRef>
              <c:f>'[ENMAK 2030 joonised.xlsx]Energiatarbimine'!$D$2:$D$8</c:f>
              <c:numCache>
                <c:formatCode>General</c:formatCode>
                <c:ptCount val="7"/>
                <c:pt idx="0" formatCode="0.00">
                  <c:v>2.34</c:v>
                </c:pt>
                <c:pt idx="1">
                  <c:v>3.06</c:v>
                </c:pt>
                <c:pt idx="2">
                  <c:v>3.120000000000001</c:v>
                </c:pt>
                <c:pt idx="3">
                  <c:v>3.7700000000000009</c:v>
                </c:pt>
                <c:pt idx="4">
                  <c:v>3.7200000000000011</c:v>
                </c:pt>
                <c:pt idx="5">
                  <c:v>5.94</c:v>
                </c:pt>
                <c:pt idx="6">
                  <c:v>5.73</c:v>
                </c:pt>
              </c:numCache>
            </c:numRef>
          </c:val>
        </c:ser>
        <c:ser>
          <c:idx val="2"/>
          <c:order val="2"/>
          <c:tx>
            <c:strRef>
              <c:f>'[ENMAK 2030 joonised.xlsx]Energiatarbimine'!$E$1</c:f>
              <c:strCache>
                <c:ptCount val="1"/>
                <c:pt idx="0">
                  <c:v>Elekter - transport</c:v>
                </c:pt>
              </c:strCache>
            </c:strRef>
          </c:tx>
          <c:spPr>
            <a:solidFill>
              <a:srgbClr val="006432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'[ENMAK 2030 joonised.xlsx]Energiatarbimine'!$B$2:$B$8</c:f>
              <c:strCache>
                <c:ptCount val="7"/>
                <c:pt idx="0">
                  <c:v>2012</c:v>
                </c:pt>
                <c:pt idx="1">
                  <c:v>2020 - Mittesekkuv</c:v>
                </c:pt>
                <c:pt idx="2">
                  <c:v>2020 - Sekkuv</c:v>
                </c:pt>
                <c:pt idx="3">
                  <c:v>2030 - Mittesekkuv</c:v>
                </c:pt>
                <c:pt idx="4">
                  <c:v>2030 - Sekkuv</c:v>
                </c:pt>
                <c:pt idx="5">
                  <c:v>2050 - Mittesekkuv</c:v>
                </c:pt>
                <c:pt idx="6">
                  <c:v>2050 - Sekkuv</c:v>
                </c:pt>
              </c:strCache>
            </c:strRef>
          </c:cat>
          <c:val>
            <c:numRef>
              <c:f>'[ENMAK 2030 joonised.xlsx]Energiatarbimine'!$E$2:$E$8</c:f>
              <c:numCache>
                <c:formatCode>General</c:formatCode>
                <c:ptCount val="7"/>
                <c:pt idx="0" formatCode="0.00">
                  <c:v>0.06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0.3</c:v>
                </c:pt>
                <c:pt idx="5">
                  <c:v>0.26</c:v>
                </c:pt>
                <c:pt idx="6">
                  <c:v>0.59</c:v>
                </c:pt>
              </c:numCache>
            </c:numRef>
          </c:val>
        </c:ser>
        <c:ser>
          <c:idx val="3"/>
          <c:order val="3"/>
          <c:tx>
            <c:strRef>
              <c:f>'[ENMAK 2030 joonised.xlsx]Energiatarbimine'!$F$1</c:f>
              <c:strCache>
                <c:ptCount val="1"/>
                <c:pt idx="0">
                  <c:v>Soojus - hooned</c:v>
                </c:pt>
              </c:strCache>
            </c:strRef>
          </c:tx>
          <c:spPr>
            <a:solidFill>
              <a:srgbClr val="E10014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'[ENMAK 2030 joonised.xlsx]Energiatarbimine'!$B$2:$B$8</c:f>
              <c:strCache>
                <c:ptCount val="7"/>
                <c:pt idx="0">
                  <c:v>2012</c:v>
                </c:pt>
                <c:pt idx="1">
                  <c:v>2020 - Mittesekkuv</c:v>
                </c:pt>
                <c:pt idx="2">
                  <c:v>2020 - Sekkuv</c:v>
                </c:pt>
                <c:pt idx="3">
                  <c:v>2030 - Mittesekkuv</c:v>
                </c:pt>
                <c:pt idx="4">
                  <c:v>2030 - Sekkuv</c:v>
                </c:pt>
                <c:pt idx="5">
                  <c:v>2050 - Mittesekkuv</c:v>
                </c:pt>
                <c:pt idx="6">
                  <c:v>2050 - Sekkuv</c:v>
                </c:pt>
              </c:strCache>
            </c:strRef>
          </c:cat>
          <c:val>
            <c:numRef>
              <c:f>'[ENMAK 2030 joonised.xlsx]Energiatarbimine'!$F$2:$F$8</c:f>
              <c:numCache>
                <c:formatCode>General</c:formatCode>
                <c:ptCount val="7"/>
                <c:pt idx="0">
                  <c:v>11.99</c:v>
                </c:pt>
                <c:pt idx="1">
                  <c:v>11.92</c:v>
                </c:pt>
                <c:pt idx="2">
                  <c:v>10.49</c:v>
                </c:pt>
                <c:pt idx="3">
                  <c:v>11.74</c:v>
                </c:pt>
                <c:pt idx="4">
                  <c:v>8.9</c:v>
                </c:pt>
                <c:pt idx="5">
                  <c:v>11.2</c:v>
                </c:pt>
                <c:pt idx="6">
                  <c:v>5.89</c:v>
                </c:pt>
              </c:numCache>
            </c:numRef>
          </c:val>
        </c:ser>
        <c:ser>
          <c:idx val="4"/>
          <c:order val="4"/>
          <c:tx>
            <c:strRef>
              <c:f>'[ENMAK 2030 joonised.xlsx]Energiatarbimine'!$G$1</c:f>
              <c:strCache>
                <c:ptCount val="1"/>
                <c:pt idx="0">
                  <c:v>Soojus - tööstus+muud</c:v>
                </c:pt>
              </c:strCache>
            </c:strRef>
          </c:tx>
          <c:spPr>
            <a:solidFill>
              <a:srgbClr val="82328C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'[ENMAK 2030 joonised.xlsx]Energiatarbimine'!$B$2:$B$8</c:f>
              <c:strCache>
                <c:ptCount val="7"/>
                <c:pt idx="0">
                  <c:v>2012</c:v>
                </c:pt>
                <c:pt idx="1">
                  <c:v>2020 - Mittesekkuv</c:v>
                </c:pt>
                <c:pt idx="2">
                  <c:v>2020 - Sekkuv</c:v>
                </c:pt>
                <c:pt idx="3">
                  <c:v>2030 - Mittesekkuv</c:v>
                </c:pt>
                <c:pt idx="4">
                  <c:v>2030 - Sekkuv</c:v>
                </c:pt>
                <c:pt idx="5">
                  <c:v>2050 - Mittesekkuv</c:v>
                </c:pt>
                <c:pt idx="6">
                  <c:v>2050 - Sekkuv</c:v>
                </c:pt>
              </c:strCache>
            </c:strRef>
          </c:cat>
          <c:val>
            <c:numRef>
              <c:f>'[ENMAK 2030 joonised.xlsx]Energiatarbimine'!$G$2:$G$8</c:f>
              <c:numCache>
                <c:formatCode>General</c:formatCode>
                <c:ptCount val="7"/>
                <c:pt idx="0">
                  <c:v>4.4099999999999984</c:v>
                </c:pt>
                <c:pt idx="1">
                  <c:v>5.08</c:v>
                </c:pt>
                <c:pt idx="2">
                  <c:v>5.31</c:v>
                </c:pt>
                <c:pt idx="3">
                  <c:v>6.26</c:v>
                </c:pt>
                <c:pt idx="4">
                  <c:v>5.6999999999999966</c:v>
                </c:pt>
                <c:pt idx="5">
                  <c:v>6.6</c:v>
                </c:pt>
                <c:pt idx="6">
                  <c:v>3.910000000000001</c:v>
                </c:pt>
              </c:numCache>
            </c:numRef>
          </c:val>
        </c:ser>
        <c:ser>
          <c:idx val="5"/>
          <c:order val="5"/>
          <c:tx>
            <c:strRef>
              <c:f>'[ENMAK 2030 joonised.xlsx]Energiatarbimine'!$H$1</c:f>
              <c:strCache>
                <c:ptCount val="1"/>
                <c:pt idx="0">
                  <c:v>Transpordikütused</c:v>
                </c:pt>
              </c:strCache>
            </c:strRef>
          </c:tx>
          <c:spPr>
            <a:solidFill>
              <a:srgbClr val="F07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'[ENMAK 2030 joonised.xlsx]Energiatarbimine'!$B$2:$B$8</c:f>
              <c:strCache>
                <c:ptCount val="7"/>
                <c:pt idx="0">
                  <c:v>2012</c:v>
                </c:pt>
                <c:pt idx="1">
                  <c:v>2020 - Mittesekkuv</c:v>
                </c:pt>
                <c:pt idx="2">
                  <c:v>2020 - Sekkuv</c:v>
                </c:pt>
                <c:pt idx="3">
                  <c:v>2030 - Mittesekkuv</c:v>
                </c:pt>
                <c:pt idx="4">
                  <c:v>2030 - Sekkuv</c:v>
                </c:pt>
                <c:pt idx="5">
                  <c:v>2050 - Mittesekkuv</c:v>
                </c:pt>
                <c:pt idx="6">
                  <c:v>2050 - Sekkuv</c:v>
                </c:pt>
              </c:strCache>
            </c:strRef>
          </c:cat>
          <c:val>
            <c:numRef>
              <c:f>'[ENMAK 2030 joonised.xlsx]Energiatarbimine'!$H$2:$H$8</c:f>
              <c:numCache>
                <c:formatCode>General</c:formatCode>
                <c:ptCount val="7"/>
                <c:pt idx="0">
                  <c:v>8.2399999999999984</c:v>
                </c:pt>
                <c:pt idx="1">
                  <c:v>11.23</c:v>
                </c:pt>
                <c:pt idx="2">
                  <c:v>8.620000000000001</c:v>
                </c:pt>
                <c:pt idx="3">
                  <c:v>13.19</c:v>
                </c:pt>
                <c:pt idx="4">
                  <c:v>7.83</c:v>
                </c:pt>
                <c:pt idx="5">
                  <c:v>10.6</c:v>
                </c:pt>
                <c:pt idx="6">
                  <c:v>3.65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6038392"/>
        <c:axId val="286956544"/>
      </c:barChart>
      <c:lineChart>
        <c:grouping val="standard"/>
        <c:varyColors val="0"/>
        <c:ser>
          <c:idx val="6"/>
          <c:order val="6"/>
          <c:tx>
            <c:strRef>
              <c:f>'[ENMAK 2030 joonised.xlsx]Energiatarbimine'!$I$1</c:f>
              <c:strCache>
                <c:ptCount val="1"/>
                <c:pt idx="0">
                  <c:v>Eesmärk - 2020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'[ENMAK 2030 joonised.xlsx]Energiatarbimine'!$I$2:$I$8</c:f>
              <c:numCache>
                <c:formatCode>General</c:formatCode>
                <c:ptCount val="7"/>
                <c:pt idx="0">
                  <c:v>32.800000000000011</c:v>
                </c:pt>
                <c:pt idx="1">
                  <c:v>32.800000000000011</c:v>
                </c:pt>
                <c:pt idx="2">
                  <c:v>32.800000000000011</c:v>
                </c:pt>
                <c:pt idx="3">
                  <c:v>32.800000000000011</c:v>
                </c:pt>
                <c:pt idx="4">
                  <c:v>32.800000000000011</c:v>
                </c:pt>
                <c:pt idx="5">
                  <c:v>32.800000000000011</c:v>
                </c:pt>
                <c:pt idx="6">
                  <c:v>32.800000000000011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038392"/>
        <c:axId val="286956544"/>
      </c:lineChart>
      <c:catAx>
        <c:axId val="286038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286956544"/>
        <c:crosses val="autoZero"/>
        <c:auto val="1"/>
        <c:lblAlgn val="ctr"/>
        <c:lblOffset val="100"/>
        <c:noMultiLvlLbl val="0"/>
      </c:catAx>
      <c:valAx>
        <c:axId val="28695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t-EE"/>
                  <a:t>Energia lõpptarbimine, TWh</a:t>
                </a:r>
              </a:p>
            </c:rich>
          </c:tx>
          <c:layout>
            <c:manualLayout>
              <c:xMode val="edge"/>
              <c:yMode val="edge"/>
              <c:x val="1.27834145109971E-2"/>
              <c:y val="3.84414495004603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t-EE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28603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944331432383"/>
          <c:y val="0.77429943694280801"/>
          <c:w val="0.73316666666666597"/>
          <c:h val="0.16490997947290501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F07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'[ENMAK 2030 joonised.xlsx]Kütused'!$C$5:$L$5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'[ENMAK 2030 joonised.xlsx]Kütused'!$C$6:$L$6</c:f>
              <c:numCache>
                <c:formatCode>General</c:formatCode>
                <c:ptCount val="10"/>
                <c:pt idx="0">
                  <c:v>966</c:v>
                </c:pt>
                <c:pt idx="1">
                  <c:v>997</c:v>
                </c:pt>
                <c:pt idx="2" formatCode="#,##0">
                  <c:v>1009</c:v>
                </c:pt>
                <c:pt idx="3" formatCode="#,##0">
                  <c:v>1003</c:v>
                </c:pt>
                <c:pt idx="4">
                  <c:v>961</c:v>
                </c:pt>
                <c:pt idx="5">
                  <c:v>653</c:v>
                </c:pt>
                <c:pt idx="6">
                  <c:v>701</c:v>
                </c:pt>
                <c:pt idx="7">
                  <c:v>632</c:v>
                </c:pt>
                <c:pt idx="8">
                  <c:v>657</c:v>
                </c:pt>
                <c:pt idx="9">
                  <c:v>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6954976"/>
        <c:axId val="3605814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'[ENMAK 2030 joonised.xlsx]Kütused'!$C$5:$L$5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'[ENMAK 2030 joonised.xlsx]Kütused'!$C$5:$L$5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</c:numCache>
                  </c:numRef>
                </c:val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2"/>
          <c:order val="2"/>
          <c:spPr>
            <a:solidFill>
              <a:srgbClr val="F07D00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'[ENMAK 2030 joonised.xlsx]Kütused'!$C$7:$L$7</c:f>
              <c:numCache>
                <c:formatCode>General</c:formatCode>
                <c:ptCount val="10"/>
                <c:pt idx="0">
                  <c:v>8.8550000000000004</c:v>
                </c:pt>
                <c:pt idx="1">
                  <c:v>9.1391666666666662</c:v>
                </c:pt>
                <c:pt idx="2">
                  <c:v>9.2491666666666656</c:v>
                </c:pt>
                <c:pt idx="3">
                  <c:v>9.1941666666666677</c:v>
                </c:pt>
                <c:pt idx="4">
                  <c:v>8.8091666666666697</c:v>
                </c:pt>
                <c:pt idx="5">
                  <c:v>5.9858333333333329</c:v>
                </c:pt>
                <c:pt idx="6">
                  <c:v>6.4258333333333333</c:v>
                </c:pt>
                <c:pt idx="7">
                  <c:v>5.793333333333333</c:v>
                </c:pt>
                <c:pt idx="8">
                  <c:v>6.0224999999999964</c:v>
                </c:pt>
                <c:pt idx="9">
                  <c:v>6.2149999999999954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582240"/>
        <c:axId val="360581848"/>
      </c:barChart>
      <c:catAx>
        <c:axId val="286954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360581456"/>
        <c:crosses val="autoZero"/>
        <c:auto val="1"/>
        <c:lblAlgn val="ctr"/>
        <c:lblOffset val="100"/>
        <c:noMultiLvlLbl val="0"/>
      </c:catAx>
      <c:valAx>
        <c:axId val="36058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t-EE"/>
                  <a:t>Maagaasi tarbimine, mln</a:t>
                </a:r>
                <a:r>
                  <a:rPr lang="et-EE" baseline="0"/>
                  <a:t> m</a:t>
                </a:r>
                <a:r>
                  <a:rPr lang="et-EE" sz="1100" b="0" i="0" u="none" strike="noStrike" baseline="30000">
                    <a:effectLst/>
                  </a:rPr>
                  <a:t>3</a:t>
                </a:r>
                <a:endParaRPr lang="et-E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t-EE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286954976"/>
        <c:crosses val="autoZero"/>
        <c:crossBetween val="between"/>
      </c:valAx>
      <c:valAx>
        <c:axId val="360581848"/>
        <c:scaling>
          <c:orientation val="minMax"/>
          <c:max val="1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t-EE"/>
                  <a:t>Maagaasi tarbmine,</a:t>
                </a:r>
                <a:r>
                  <a:rPr lang="et-EE" baseline="0"/>
                  <a:t> TWh</a:t>
                </a:r>
                <a:endParaRPr lang="et-E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t-EE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360582240"/>
        <c:crosses val="max"/>
        <c:crossBetween val="between"/>
        <c:majorUnit val="1"/>
      </c:valAx>
      <c:catAx>
        <c:axId val="360582240"/>
        <c:scaling>
          <c:orientation val="minMax"/>
        </c:scaling>
        <c:delete val="1"/>
        <c:axPos val="b"/>
        <c:majorTickMark val="out"/>
        <c:minorTickMark val="none"/>
        <c:tickLblPos val="nextTo"/>
        <c:crossAx val="360581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62152-0C19-44A8-9D04-52B6195C33F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4AE053A8-04F9-422A-B4C8-ECF73DCD77AC}">
      <dgm:prSet phldrT="[Text]" custT="1"/>
      <dgm:spPr>
        <a:solidFill>
          <a:srgbClr val="EB6EA5"/>
        </a:solidFill>
      </dgm:spPr>
      <dgm:t>
        <a:bodyPr/>
        <a:lstStyle/>
        <a:p>
          <a:r>
            <a:rPr lang="et-EE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Majanduse seisund</a:t>
          </a:r>
          <a:endParaRPr lang="et-EE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2300F-6FD6-41FD-B315-D446AE350384}" type="parTrans" cxnId="{103C27D3-4F77-4A6E-8570-F56CA8805C42}">
      <dgm:prSet/>
      <dgm:spPr/>
      <dgm:t>
        <a:bodyPr/>
        <a:lstStyle/>
        <a:p>
          <a:endParaRPr lang="et-EE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D4C42-BB59-40DA-8FA2-78A23B089955}" type="sibTrans" cxnId="{103C27D3-4F77-4A6E-8570-F56CA8805C42}">
      <dgm:prSet custT="1"/>
      <dgm:spPr/>
      <dgm:t>
        <a:bodyPr/>
        <a:lstStyle/>
        <a:p>
          <a:endParaRPr lang="et-EE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DF4A3-6AE5-4629-8707-2BF3519FF0B1}">
      <dgm:prSet phldrT="[Text]" custT="1"/>
      <dgm:spPr>
        <a:solidFill>
          <a:srgbClr val="82328C"/>
        </a:solidFill>
      </dgm:spPr>
      <dgm:t>
        <a:bodyPr/>
        <a:lstStyle/>
        <a:p>
          <a:r>
            <a:rPr lang="et-EE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Primaar-energia sääst</a:t>
          </a:r>
          <a:endParaRPr lang="et-EE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DCB5D-1E61-41AD-9277-16A5E531FD40}" type="parTrans" cxnId="{EB89A240-C5AA-49C2-AA03-2A6632F11933}">
      <dgm:prSet/>
      <dgm:spPr/>
      <dgm:t>
        <a:bodyPr/>
        <a:lstStyle/>
        <a:p>
          <a:endParaRPr lang="et-EE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B6A59-143A-4783-B558-EFFD5F96D928}" type="sibTrans" cxnId="{EB89A240-C5AA-49C2-AA03-2A6632F11933}">
      <dgm:prSet custT="1"/>
      <dgm:spPr/>
      <dgm:t>
        <a:bodyPr/>
        <a:lstStyle/>
        <a:p>
          <a:endParaRPr lang="et-EE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84D37-5B4C-4E38-B38D-765020923D0A}">
      <dgm:prSet phldrT="[Text]" custT="1"/>
      <dgm:spPr>
        <a:solidFill>
          <a:srgbClr val="006432"/>
        </a:solidFill>
      </dgm:spPr>
      <dgm:t>
        <a:bodyPr/>
        <a:lstStyle/>
        <a:p>
          <a:r>
            <a:rPr lang="et-EE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Varustus-kindlus</a:t>
          </a:r>
          <a:endParaRPr lang="et-EE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9F76E-8821-429C-9BAD-3BFE29383C20}" type="parTrans" cxnId="{22498276-7CF6-46EE-B309-CC8B226EC482}">
      <dgm:prSet/>
      <dgm:spPr/>
      <dgm:t>
        <a:bodyPr/>
        <a:lstStyle/>
        <a:p>
          <a:endParaRPr lang="et-EE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92083-45A2-43A7-BCBF-1B9EA903E2AB}" type="sibTrans" cxnId="{22498276-7CF6-46EE-B309-CC8B226EC482}">
      <dgm:prSet custT="1"/>
      <dgm:spPr/>
      <dgm:t>
        <a:bodyPr/>
        <a:lstStyle/>
        <a:p>
          <a:endParaRPr lang="et-EE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8A78E0-ACED-43F0-A69B-0559C766E95C}" type="pres">
      <dgm:prSet presAssocID="{FBD62152-0C19-44A8-9D04-52B6195C33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6564CF54-F534-4B1D-927F-F67FD391C5C9}" type="pres">
      <dgm:prSet presAssocID="{4AE053A8-04F9-422A-B4C8-ECF73DCD77AC}" presName="node" presStyleLbl="node1" presStyleIdx="0" presStyleCnt="3" custScaleX="164264" custScaleY="125288" custRadScaleRad="95343" custRadScaleInc="579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1A5E72E-5EC0-490A-8FB4-144ECAFFB139}" type="pres">
      <dgm:prSet presAssocID="{D71D4C42-BB59-40DA-8FA2-78A23B089955}" presName="sibTrans" presStyleLbl="sibTrans2D1" presStyleIdx="0" presStyleCnt="3"/>
      <dgm:spPr/>
      <dgm:t>
        <a:bodyPr/>
        <a:lstStyle/>
        <a:p>
          <a:endParaRPr lang="et-EE"/>
        </a:p>
      </dgm:t>
    </dgm:pt>
    <dgm:pt modelId="{C31120C9-1082-4E17-83C4-B9F90DD9A6CE}" type="pres">
      <dgm:prSet presAssocID="{D71D4C42-BB59-40DA-8FA2-78A23B089955}" presName="connectorText" presStyleLbl="sibTrans2D1" presStyleIdx="0" presStyleCnt="3"/>
      <dgm:spPr/>
      <dgm:t>
        <a:bodyPr/>
        <a:lstStyle/>
        <a:p>
          <a:endParaRPr lang="et-EE"/>
        </a:p>
      </dgm:t>
    </dgm:pt>
    <dgm:pt modelId="{02B2290E-D8A1-48C4-A8B7-0DFF57BFD9C8}" type="pres">
      <dgm:prSet presAssocID="{490DF4A3-6AE5-4629-8707-2BF3519FF0B1}" presName="node" presStyleLbl="node1" presStyleIdx="1" presStyleCnt="3" custScaleX="139378" custScaleY="140958" custRadScaleRad="124779" custRadScaleInc="-1773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FBEACD9-E9D9-4B11-97EA-3B9A798F1EEF}" type="pres">
      <dgm:prSet presAssocID="{82EB6A59-143A-4783-B558-EFFD5F96D928}" presName="sibTrans" presStyleLbl="sibTrans2D1" presStyleIdx="1" presStyleCnt="3"/>
      <dgm:spPr/>
      <dgm:t>
        <a:bodyPr/>
        <a:lstStyle/>
        <a:p>
          <a:endParaRPr lang="et-EE"/>
        </a:p>
      </dgm:t>
    </dgm:pt>
    <dgm:pt modelId="{A4A7B29E-074D-4407-B634-E6B973252158}" type="pres">
      <dgm:prSet presAssocID="{82EB6A59-143A-4783-B558-EFFD5F96D928}" presName="connectorText" presStyleLbl="sibTrans2D1" presStyleIdx="1" presStyleCnt="3"/>
      <dgm:spPr/>
      <dgm:t>
        <a:bodyPr/>
        <a:lstStyle/>
        <a:p>
          <a:endParaRPr lang="et-EE"/>
        </a:p>
      </dgm:t>
    </dgm:pt>
    <dgm:pt modelId="{1797C26F-3983-46AF-8C16-23CFD0BFA07A}" type="pres">
      <dgm:prSet presAssocID="{A1184D37-5B4C-4E38-B38D-765020923D0A}" presName="node" presStyleLbl="node1" presStyleIdx="2" presStyleCnt="3" custScaleX="138423" custScaleY="140086" custRadScaleRad="122370" custRadScaleInc="1688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D0D715D-CB0D-4F50-8657-77261203F247}" type="pres">
      <dgm:prSet presAssocID="{3F592083-45A2-43A7-BCBF-1B9EA903E2AB}" presName="sibTrans" presStyleLbl="sibTrans2D1" presStyleIdx="2" presStyleCnt="3"/>
      <dgm:spPr/>
      <dgm:t>
        <a:bodyPr/>
        <a:lstStyle/>
        <a:p>
          <a:endParaRPr lang="et-EE"/>
        </a:p>
      </dgm:t>
    </dgm:pt>
    <dgm:pt modelId="{115CC193-0021-4063-AE35-C22E878212A0}" type="pres">
      <dgm:prSet presAssocID="{3F592083-45A2-43A7-BCBF-1B9EA903E2AB}" presName="connectorText" presStyleLbl="sibTrans2D1" presStyleIdx="2" presStyleCnt="3"/>
      <dgm:spPr/>
      <dgm:t>
        <a:bodyPr/>
        <a:lstStyle/>
        <a:p>
          <a:endParaRPr lang="et-EE"/>
        </a:p>
      </dgm:t>
    </dgm:pt>
  </dgm:ptLst>
  <dgm:cxnLst>
    <dgm:cxn modelId="{8C220EC3-3015-4507-B70F-6F1E86B69A53}" type="presOf" srcId="{D71D4C42-BB59-40DA-8FA2-78A23B089955}" destId="{C31120C9-1082-4E17-83C4-B9F90DD9A6CE}" srcOrd="1" destOrd="0" presId="urn:microsoft.com/office/officeart/2005/8/layout/cycle7"/>
    <dgm:cxn modelId="{97577F29-AAB6-40D0-9952-5357C459D5EB}" type="presOf" srcId="{FBD62152-0C19-44A8-9D04-52B6195C33F4}" destId="{008A78E0-ACED-43F0-A69B-0559C766E95C}" srcOrd="0" destOrd="0" presId="urn:microsoft.com/office/officeart/2005/8/layout/cycle7"/>
    <dgm:cxn modelId="{22498276-7CF6-46EE-B309-CC8B226EC482}" srcId="{FBD62152-0C19-44A8-9D04-52B6195C33F4}" destId="{A1184D37-5B4C-4E38-B38D-765020923D0A}" srcOrd="2" destOrd="0" parTransId="{DC09F76E-8821-429C-9BAD-3BFE29383C20}" sibTransId="{3F592083-45A2-43A7-BCBF-1B9EA903E2AB}"/>
    <dgm:cxn modelId="{016C60FD-B4C5-48AB-8031-F457E8743AA7}" type="presOf" srcId="{D71D4C42-BB59-40DA-8FA2-78A23B089955}" destId="{01A5E72E-5EC0-490A-8FB4-144ECAFFB139}" srcOrd="0" destOrd="0" presId="urn:microsoft.com/office/officeart/2005/8/layout/cycle7"/>
    <dgm:cxn modelId="{129BA457-492E-42DA-A5E2-4619770CAEAD}" type="presOf" srcId="{490DF4A3-6AE5-4629-8707-2BF3519FF0B1}" destId="{02B2290E-D8A1-48C4-A8B7-0DFF57BFD9C8}" srcOrd="0" destOrd="0" presId="urn:microsoft.com/office/officeart/2005/8/layout/cycle7"/>
    <dgm:cxn modelId="{103C27D3-4F77-4A6E-8570-F56CA8805C42}" srcId="{FBD62152-0C19-44A8-9D04-52B6195C33F4}" destId="{4AE053A8-04F9-422A-B4C8-ECF73DCD77AC}" srcOrd="0" destOrd="0" parTransId="{E7D2300F-6FD6-41FD-B315-D446AE350384}" sibTransId="{D71D4C42-BB59-40DA-8FA2-78A23B089955}"/>
    <dgm:cxn modelId="{C3A8EF15-E2D3-45A2-9868-2497B503F9B8}" type="presOf" srcId="{4AE053A8-04F9-422A-B4C8-ECF73DCD77AC}" destId="{6564CF54-F534-4B1D-927F-F67FD391C5C9}" srcOrd="0" destOrd="0" presId="urn:microsoft.com/office/officeart/2005/8/layout/cycle7"/>
    <dgm:cxn modelId="{B418D580-70B6-4CEE-9E9C-7C6A08A31C3F}" type="presOf" srcId="{82EB6A59-143A-4783-B558-EFFD5F96D928}" destId="{A4A7B29E-074D-4407-B634-E6B973252158}" srcOrd="1" destOrd="0" presId="urn:microsoft.com/office/officeart/2005/8/layout/cycle7"/>
    <dgm:cxn modelId="{C7CE6466-1F82-4637-8F6E-4B5ECDB5C78A}" type="presOf" srcId="{A1184D37-5B4C-4E38-B38D-765020923D0A}" destId="{1797C26F-3983-46AF-8C16-23CFD0BFA07A}" srcOrd="0" destOrd="0" presId="urn:microsoft.com/office/officeart/2005/8/layout/cycle7"/>
    <dgm:cxn modelId="{26C026D1-3021-492A-850D-EA371B8C539D}" type="presOf" srcId="{3F592083-45A2-43A7-BCBF-1B9EA903E2AB}" destId="{7D0D715D-CB0D-4F50-8657-77261203F247}" srcOrd="0" destOrd="0" presId="urn:microsoft.com/office/officeart/2005/8/layout/cycle7"/>
    <dgm:cxn modelId="{9CB10472-C759-4EF4-8BD5-F8A145C78112}" type="presOf" srcId="{3F592083-45A2-43A7-BCBF-1B9EA903E2AB}" destId="{115CC193-0021-4063-AE35-C22E878212A0}" srcOrd="1" destOrd="0" presId="urn:microsoft.com/office/officeart/2005/8/layout/cycle7"/>
    <dgm:cxn modelId="{EB89A240-C5AA-49C2-AA03-2A6632F11933}" srcId="{FBD62152-0C19-44A8-9D04-52B6195C33F4}" destId="{490DF4A3-6AE5-4629-8707-2BF3519FF0B1}" srcOrd="1" destOrd="0" parTransId="{1B9DCB5D-1E61-41AD-9277-16A5E531FD40}" sibTransId="{82EB6A59-143A-4783-B558-EFFD5F96D928}"/>
    <dgm:cxn modelId="{2D80AB3C-3742-47C5-B229-A1235E18F39D}" type="presOf" srcId="{82EB6A59-143A-4783-B558-EFFD5F96D928}" destId="{AFBEACD9-E9D9-4B11-97EA-3B9A798F1EEF}" srcOrd="0" destOrd="0" presId="urn:microsoft.com/office/officeart/2005/8/layout/cycle7"/>
    <dgm:cxn modelId="{67490390-A313-4B8B-B9F8-2FA3FF8FDC6A}" type="presParOf" srcId="{008A78E0-ACED-43F0-A69B-0559C766E95C}" destId="{6564CF54-F534-4B1D-927F-F67FD391C5C9}" srcOrd="0" destOrd="0" presId="urn:microsoft.com/office/officeart/2005/8/layout/cycle7"/>
    <dgm:cxn modelId="{A81ED4A7-262D-4093-8E81-2A31472E7DD0}" type="presParOf" srcId="{008A78E0-ACED-43F0-A69B-0559C766E95C}" destId="{01A5E72E-5EC0-490A-8FB4-144ECAFFB139}" srcOrd="1" destOrd="0" presId="urn:microsoft.com/office/officeart/2005/8/layout/cycle7"/>
    <dgm:cxn modelId="{9E9DA114-87F7-4D6A-9C6A-8A24357DB31D}" type="presParOf" srcId="{01A5E72E-5EC0-490A-8FB4-144ECAFFB139}" destId="{C31120C9-1082-4E17-83C4-B9F90DD9A6CE}" srcOrd="0" destOrd="0" presId="urn:microsoft.com/office/officeart/2005/8/layout/cycle7"/>
    <dgm:cxn modelId="{7C3AC0CE-8175-4C5C-A2A4-1A9E1D4EB33D}" type="presParOf" srcId="{008A78E0-ACED-43F0-A69B-0559C766E95C}" destId="{02B2290E-D8A1-48C4-A8B7-0DFF57BFD9C8}" srcOrd="2" destOrd="0" presId="urn:microsoft.com/office/officeart/2005/8/layout/cycle7"/>
    <dgm:cxn modelId="{91579EBC-461E-4281-B797-501ACC0DD494}" type="presParOf" srcId="{008A78E0-ACED-43F0-A69B-0559C766E95C}" destId="{AFBEACD9-E9D9-4B11-97EA-3B9A798F1EEF}" srcOrd="3" destOrd="0" presId="urn:microsoft.com/office/officeart/2005/8/layout/cycle7"/>
    <dgm:cxn modelId="{9AA06DDB-39C6-4D52-AC61-5C2DFF635322}" type="presParOf" srcId="{AFBEACD9-E9D9-4B11-97EA-3B9A798F1EEF}" destId="{A4A7B29E-074D-4407-B634-E6B973252158}" srcOrd="0" destOrd="0" presId="urn:microsoft.com/office/officeart/2005/8/layout/cycle7"/>
    <dgm:cxn modelId="{D068FAFC-3125-4668-9B03-5CC0A0C05D1D}" type="presParOf" srcId="{008A78E0-ACED-43F0-A69B-0559C766E95C}" destId="{1797C26F-3983-46AF-8C16-23CFD0BFA07A}" srcOrd="4" destOrd="0" presId="urn:microsoft.com/office/officeart/2005/8/layout/cycle7"/>
    <dgm:cxn modelId="{83FBC9FF-3D0E-4243-9C98-1F698D246DD9}" type="presParOf" srcId="{008A78E0-ACED-43F0-A69B-0559C766E95C}" destId="{7D0D715D-CB0D-4F50-8657-77261203F247}" srcOrd="5" destOrd="0" presId="urn:microsoft.com/office/officeart/2005/8/layout/cycle7"/>
    <dgm:cxn modelId="{744557B9-F51A-4BA7-A4A1-8C2E0C768D30}" type="presParOf" srcId="{7D0D715D-CB0D-4F50-8657-77261203F247}" destId="{115CC193-0021-4063-AE35-C22E878212A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CF54-F534-4B1D-927F-F67FD391C5C9}">
      <dsp:nvSpPr>
        <dsp:cNvPr id="0" name=""/>
        <dsp:cNvSpPr/>
      </dsp:nvSpPr>
      <dsp:spPr>
        <a:xfrm>
          <a:off x="1080188" y="-54769"/>
          <a:ext cx="2495006" cy="951500"/>
        </a:xfrm>
        <a:prstGeom prst="roundRect">
          <a:avLst>
            <a:gd name="adj" fmla="val 10000"/>
          </a:avLst>
        </a:prstGeom>
        <a:solidFill>
          <a:srgbClr val="EB6E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Majanduse seisund</a:t>
          </a:r>
          <a:endParaRPr lang="et-EE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8056" y="-26901"/>
        <a:ext cx="2439270" cy="895764"/>
      </dsp:txXfrm>
    </dsp:sp>
    <dsp:sp modelId="{01A5E72E-5EC0-490A-8FB4-144ECAFFB139}">
      <dsp:nvSpPr>
        <dsp:cNvPr id="0" name=""/>
        <dsp:cNvSpPr/>
      </dsp:nvSpPr>
      <dsp:spPr>
        <a:xfrm rot="3562537">
          <a:off x="2735751" y="1247320"/>
          <a:ext cx="319574" cy="2658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5493" y="1300481"/>
        <a:ext cx="160090" cy="159485"/>
      </dsp:txXfrm>
    </dsp:sp>
    <dsp:sp modelId="{02B2290E-D8A1-48C4-A8B7-0DFF57BFD9C8}">
      <dsp:nvSpPr>
        <dsp:cNvPr id="0" name=""/>
        <dsp:cNvSpPr/>
      </dsp:nvSpPr>
      <dsp:spPr>
        <a:xfrm>
          <a:off x="2440102" y="1863718"/>
          <a:ext cx="2117013" cy="1070505"/>
        </a:xfrm>
        <a:prstGeom prst="roundRect">
          <a:avLst>
            <a:gd name="adj" fmla="val 10000"/>
          </a:avLst>
        </a:prstGeom>
        <a:solidFill>
          <a:srgbClr val="8232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Primaar-energia sääst</a:t>
          </a:r>
          <a:endParaRPr lang="et-EE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1456" y="1895072"/>
        <a:ext cx="2054305" cy="1007797"/>
      </dsp:txXfrm>
    </dsp:sp>
    <dsp:sp modelId="{AFBEACD9-E9D9-4B11-97EA-3B9A798F1EEF}">
      <dsp:nvSpPr>
        <dsp:cNvPr id="0" name=""/>
        <dsp:cNvSpPr/>
      </dsp:nvSpPr>
      <dsp:spPr>
        <a:xfrm rot="10795463">
          <a:off x="2080581" y="2267728"/>
          <a:ext cx="319574" cy="2658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60323" y="2320889"/>
        <a:ext cx="160090" cy="159485"/>
      </dsp:txXfrm>
    </dsp:sp>
    <dsp:sp modelId="{1797C26F-3983-46AF-8C16-23CFD0BFA07A}">
      <dsp:nvSpPr>
        <dsp:cNvPr id="0" name=""/>
        <dsp:cNvSpPr/>
      </dsp:nvSpPr>
      <dsp:spPr>
        <a:xfrm>
          <a:off x="-61872" y="1870341"/>
          <a:ext cx="2102507" cy="1063883"/>
        </a:xfrm>
        <a:prstGeom prst="roundRect">
          <a:avLst>
            <a:gd name="adj" fmla="val 10000"/>
          </a:avLst>
        </a:prstGeom>
        <a:solidFill>
          <a:srgbClr val="0064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Varustus-kindlus</a:t>
          </a:r>
          <a:endParaRPr lang="et-EE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0712" y="1901501"/>
        <a:ext cx="2040187" cy="1001563"/>
      </dsp:txXfrm>
    </dsp:sp>
    <dsp:sp modelId="{7D0D715D-CB0D-4F50-8657-77261203F247}">
      <dsp:nvSpPr>
        <dsp:cNvPr id="0" name=""/>
        <dsp:cNvSpPr/>
      </dsp:nvSpPr>
      <dsp:spPr>
        <a:xfrm rot="18242272">
          <a:off x="1517727" y="1250632"/>
          <a:ext cx="319574" cy="2658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469" y="1303793"/>
        <a:ext cx="160090" cy="15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380C0-229B-4D4A-B806-22FD415D8FCD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ED10F-4FC3-4611-B2C0-C46FE594E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1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7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2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9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4" y="541379"/>
            <a:ext cx="8381166" cy="1082757"/>
          </a:xfrm>
          <a:prstGeom prst="rect">
            <a:avLst/>
          </a:prstGeom>
        </p:spPr>
        <p:txBody>
          <a:bodyPr tIns="57148" anchor="t" anchorCtr="0"/>
          <a:lstStyle>
            <a:lvl1pPr>
              <a:defRPr sz="3508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0"/>
          </p:nvPr>
        </p:nvSpPr>
        <p:spPr bwMode="auto">
          <a:xfrm>
            <a:off x="517396" y="1772816"/>
            <a:ext cx="8375084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Aft>
                <a:spcPts val="923"/>
              </a:spcAft>
              <a:buClr>
                <a:srgbClr val="0084D1"/>
              </a:buClr>
              <a:defRPr/>
            </a:lvl1pPr>
            <a:lvl2pPr>
              <a:spcAft>
                <a:spcPts val="554"/>
              </a:spcAft>
              <a:defRPr/>
            </a:lvl2pPr>
            <a:lvl3pPr>
              <a:spcAft>
                <a:spcPts val="554"/>
              </a:spcAft>
              <a:buClr>
                <a:srgbClr val="0084D1"/>
              </a:buClr>
              <a:defRPr/>
            </a:lvl3pPr>
            <a:lvl4pPr>
              <a:spcAft>
                <a:spcPts val="554"/>
              </a:spcAft>
              <a:defRPr/>
            </a:lvl4pPr>
            <a:lvl5pPr>
              <a:spcAft>
                <a:spcPts val="277"/>
              </a:spcAft>
              <a:defRPr/>
            </a:lvl5pPr>
          </a:lstStyle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45247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6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0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9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9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2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5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5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F22-F925-4B6F-A956-238E3C72D80F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A876-5C44-44DF-9B0E-7F7528737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8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noProof="0" dirty="0"/>
              <a:t>Ü</a:t>
            </a:r>
            <a:r>
              <a:rPr lang="et-EE" noProof="0" dirty="0" smtClean="0"/>
              <a:t>ldeesmärk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845346" y="1700808"/>
            <a:ext cx="8047134" cy="41767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/>
              <a:t>T</a:t>
            </a:r>
            <a:r>
              <a:rPr lang="en-US" sz="3200" b="1" dirty="0" err="1" smtClean="0"/>
              <a:t>agada</a:t>
            </a:r>
            <a:r>
              <a:rPr lang="en-US" sz="3200" b="1" dirty="0" smtClean="0"/>
              <a:t> </a:t>
            </a:r>
            <a:r>
              <a:rPr lang="en-US" sz="3200" b="1" dirty="0" err="1"/>
              <a:t>tarbijatele</a:t>
            </a:r>
            <a:r>
              <a:rPr lang="en-US" sz="3200" dirty="0"/>
              <a:t> </a:t>
            </a:r>
            <a:r>
              <a:rPr lang="en-US" sz="3200" dirty="0" err="1"/>
              <a:t>turupõhise</a:t>
            </a:r>
            <a:r>
              <a:rPr lang="en-US" sz="3200" dirty="0"/>
              <a:t> </a:t>
            </a:r>
            <a:r>
              <a:rPr lang="en-US" sz="3200" dirty="0" err="1"/>
              <a:t>hinna</a:t>
            </a:r>
            <a:r>
              <a:rPr lang="en-US" sz="3200" dirty="0"/>
              <a:t> </a:t>
            </a:r>
            <a:r>
              <a:rPr lang="en-US" sz="3200" dirty="0" err="1"/>
              <a:t>ning</a:t>
            </a:r>
            <a:r>
              <a:rPr lang="en-US" sz="3200" dirty="0"/>
              <a:t> </a:t>
            </a:r>
            <a:r>
              <a:rPr lang="en-US" sz="3200" dirty="0" err="1"/>
              <a:t>kättesaadavusega</a:t>
            </a:r>
            <a:r>
              <a:rPr lang="en-US" sz="3200" dirty="0"/>
              <a:t> </a:t>
            </a:r>
            <a:r>
              <a:rPr lang="en-US" sz="3200" b="1" dirty="0" err="1"/>
              <a:t>energiavarustus</a:t>
            </a:r>
            <a:r>
              <a:rPr lang="en-US" sz="3200" dirty="0"/>
              <a:t>, </a:t>
            </a:r>
            <a:r>
              <a:rPr lang="en-US" sz="3200" dirty="0" err="1"/>
              <a:t>mis</a:t>
            </a:r>
            <a:r>
              <a:rPr lang="en-US" sz="3200" dirty="0"/>
              <a:t> on </a:t>
            </a:r>
            <a:r>
              <a:rPr lang="en-US" sz="3200" dirty="0" err="1"/>
              <a:t>kooskõlas</a:t>
            </a:r>
            <a:r>
              <a:rPr lang="en-US" sz="3200" dirty="0"/>
              <a:t> </a:t>
            </a:r>
            <a:r>
              <a:rPr lang="en-US" sz="3200" dirty="0" err="1"/>
              <a:t>Euroopa</a:t>
            </a:r>
            <a:r>
              <a:rPr lang="en-US" sz="3200" dirty="0"/>
              <a:t> </a:t>
            </a:r>
            <a:r>
              <a:rPr lang="en-US" sz="3200" dirty="0" err="1"/>
              <a:t>Liidu</a:t>
            </a:r>
            <a:r>
              <a:rPr lang="en-US" sz="3200" dirty="0"/>
              <a:t> </a:t>
            </a:r>
            <a:r>
              <a:rPr lang="en-US" sz="3200" b="1" dirty="0" err="1"/>
              <a:t>pikaajaliste</a:t>
            </a:r>
            <a:r>
              <a:rPr lang="en-US" sz="3200" b="1" dirty="0"/>
              <a:t> </a:t>
            </a:r>
            <a:r>
              <a:rPr lang="en-US" sz="3200" b="1" dirty="0" err="1"/>
              <a:t>energia</a:t>
            </a:r>
            <a:r>
              <a:rPr lang="en-US" sz="3200" b="1" dirty="0"/>
              <a:t>- ja </a:t>
            </a:r>
            <a:r>
              <a:rPr lang="en-US" sz="3200" b="1" dirty="0" err="1"/>
              <a:t>kliimapoliitika</a:t>
            </a:r>
            <a:r>
              <a:rPr lang="en-US" sz="3200" b="1" dirty="0"/>
              <a:t> </a:t>
            </a:r>
            <a:r>
              <a:rPr lang="en-US" sz="3200" b="1" dirty="0" err="1"/>
              <a:t>eesmärkidega</a:t>
            </a:r>
            <a:r>
              <a:rPr lang="en-US" sz="3200" dirty="0" smtClean="0"/>
              <a:t>,</a:t>
            </a:r>
            <a:r>
              <a:rPr lang="et-EE" sz="3200" dirty="0" smtClean="0"/>
              <a:t> panustades</a:t>
            </a:r>
            <a:r>
              <a:rPr lang="en-US" sz="3200" dirty="0" smtClean="0"/>
              <a:t> </a:t>
            </a:r>
            <a:r>
              <a:rPr lang="en-US" sz="3200" dirty="0" err="1"/>
              <a:t>samas</a:t>
            </a:r>
            <a:r>
              <a:rPr lang="en-US" sz="3200" dirty="0"/>
              <a:t> </a:t>
            </a:r>
            <a:r>
              <a:rPr lang="en-US" sz="3200" dirty="0" err="1" smtClean="0"/>
              <a:t>Eesti</a:t>
            </a:r>
            <a:r>
              <a:rPr lang="en-US" sz="3200" dirty="0" smtClean="0"/>
              <a:t> </a:t>
            </a:r>
            <a:r>
              <a:rPr lang="en-US" sz="3200" b="1" dirty="0" err="1"/>
              <a:t>majanduskliima</a:t>
            </a:r>
            <a:r>
              <a:rPr lang="en-US" sz="3200" dirty="0"/>
              <a:t> ja </a:t>
            </a:r>
            <a:r>
              <a:rPr lang="en-US" sz="3200" b="1" dirty="0" err="1"/>
              <a:t>keskkonnaseisundi</a:t>
            </a:r>
            <a:r>
              <a:rPr lang="en-US" sz="3200" b="1" dirty="0"/>
              <a:t> </a:t>
            </a:r>
            <a:r>
              <a:rPr lang="en-US" sz="3200" dirty="0" err="1"/>
              <a:t>parendamisse</a:t>
            </a:r>
            <a:r>
              <a:rPr lang="en-US" sz="3200" dirty="0"/>
              <a:t> </a:t>
            </a:r>
            <a:r>
              <a:rPr lang="en-US" sz="3200" dirty="0" err="1"/>
              <a:t>ning</a:t>
            </a:r>
            <a:r>
              <a:rPr lang="en-US" sz="3200" dirty="0"/>
              <a:t> </a:t>
            </a:r>
            <a:r>
              <a:rPr lang="en-US" sz="3200" dirty="0" err="1"/>
              <a:t>pikaajalise</a:t>
            </a:r>
            <a:r>
              <a:rPr lang="en-US" sz="3200" dirty="0"/>
              <a:t> </a:t>
            </a:r>
            <a:r>
              <a:rPr lang="en-US" sz="3200" b="1" dirty="0" err="1"/>
              <a:t>konkurentsivõime</a:t>
            </a:r>
            <a:r>
              <a:rPr lang="en-US" sz="3200" b="1" dirty="0"/>
              <a:t> </a:t>
            </a:r>
            <a:r>
              <a:rPr lang="en-US" sz="3200" dirty="0" err="1"/>
              <a:t>kasvu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 smtClean="0"/>
              <a:t>Gaasituru arengusuund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517396" y="1340768"/>
            <a:ext cx="8375084" cy="4956832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Ettevaatlik investeerimispoliitika taristusse</a:t>
            </a:r>
          </a:p>
          <a:p>
            <a:r>
              <a:rPr lang="et-EE" dirty="0" smtClean="0"/>
              <a:t>Turu suurendamine (Soomest - Poolani) EL toetusel EE 0.5+LV 1.5+LT 3+FI 3.5+PL 15=23.5Bcm</a:t>
            </a:r>
          </a:p>
          <a:p>
            <a:pPr lvl="1"/>
            <a:r>
              <a:rPr lang="et-EE" dirty="0" smtClean="0"/>
              <a:t>GIPL 2019 (560M€)</a:t>
            </a:r>
          </a:p>
          <a:p>
            <a:pPr lvl="1"/>
            <a:r>
              <a:rPr lang="et-EE" dirty="0" err="1" smtClean="0"/>
              <a:t>Balticconnector</a:t>
            </a:r>
            <a:r>
              <a:rPr lang="et-EE" dirty="0" smtClean="0"/>
              <a:t> 2020 (250 M€)</a:t>
            </a:r>
          </a:p>
          <a:p>
            <a:r>
              <a:rPr lang="et-EE" dirty="0" smtClean="0"/>
              <a:t>Läti gaasi </a:t>
            </a:r>
            <a:r>
              <a:rPr lang="et-EE" dirty="0" err="1" smtClean="0"/>
              <a:t>jaeturu</a:t>
            </a:r>
            <a:r>
              <a:rPr lang="et-EE" dirty="0" smtClean="0"/>
              <a:t> avamine 2017</a:t>
            </a:r>
          </a:p>
          <a:p>
            <a:r>
              <a:rPr lang="et-EE" dirty="0" smtClean="0"/>
              <a:t>Kolmanda osapoole juurdepääsu tagamine Läti maa-alusele gaasi hoidlale alates 2017</a:t>
            </a:r>
          </a:p>
          <a:p>
            <a:r>
              <a:rPr lang="et-EE" dirty="0" smtClean="0"/>
              <a:t>Regiooni turureeglite ühtlustamine</a:t>
            </a:r>
          </a:p>
          <a:p>
            <a:r>
              <a:rPr lang="et-EE" dirty="0" smtClean="0"/>
              <a:t>Suurima turuosalise osakaal ei ületa 32%</a:t>
            </a:r>
          </a:p>
          <a:p>
            <a:r>
              <a:rPr lang="et-EE" dirty="0" smtClean="0"/>
              <a:t>Suurima tarneallika osakaal ei ületa 70% </a:t>
            </a:r>
          </a:p>
          <a:p>
            <a:r>
              <a:rPr lang="et-EE" dirty="0" smtClean="0"/>
              <a:t>Gaasiliste kütuste osakaalu suurendamine transpordis, toetused tanklatele, ühistranspordis kasutamisele</a:t>
            </a:r>
          </a:p>
          <a:p>
            <a:r>
              <a:rPr lang="et-EE" dirty="0" err="1" smtClean="0"/>
              <a:t>Biometaani</a:t>
            </a:r>
            <a:r>
              <a:rPr lang="et-EE" dirty="0" smtClean="0"/>
              <a:t> tootmine, gaasivõrku saatmise võimaldamine (kvaliteedinõuded)</a:t>
            </a:r>
          </a:p>
        </p:txBody>
      </p:sp>
    </p:spTree>
    <p:extLst>
      <p:ext uri="{BB962C8B-B14F-4D97-AF65-F5344CB8AC3E}">
        <p14:creationId xmlns:p14="http://schemas.microsoft.com/office/powerpoint/2010/main" val="34445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1314" y="332656"/>
            <a:ext cx="8381166" cy="1082757"/>
          </a:xfrm>
        </p:spPr>
        <p:txBody>
          <a:bodyPr>
            <a:normAutofit/>
          </a:bodyPr>
          <a:lstStyle/>
          <a:p>
            <a:pPr algn="ctr"/>
            <a:r>
              <a:rPr lang="et-EE" dirty="0" smtClean="0"/>
              <a:t>ENMAK-i elluviimine parandab riigi konkurentsivõimet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ENMAK 2030 oodatavad põhitulemused:</a:t>
            </a:r>
          </a:p>
          <a:p>
            <a:pPr lvl="1"/>
            <a:r>
              <a:rPr lang="et-EE" dirty="0" smtClean="0"/>
              <a:t> </a:t>
            </a:r>
            <a:r>
              <a:rPr lang="et-EE" dirty="0"/>
              <a:t>Riigieelarve laekumiste kasv 2%/a võrreldes </a:t>
            </a:r>
            <a:r>
              <a:rPr lang="et-EE" dirty="0" smtClean="0"/>
              <a:t>baas-stsenaariumiga</a:t>
            </a:r>
            <a:endParaRPr lang="et-EE" dirty="0"/>
          </a:p>
          <a:p>
            <a:pPr lvl="1"/>
            <a:r>
              <a:rPr lang="et-EE" dirty="0" smtClean="0"/>
              <a:t>Majanduse </a:t>
            </a:r>
            <a:r>
              <a:rPr lang="et-EE" dirty="0"/>
              <a:t>energiamahukus väheneb 2030. aastaks 66% võrreldes 2012. </a:t>
            </a:r>
            <a:r>
              <a:rPr lang="et-EE" dirty="0" smtClean="0"/>
              <a:t>aastaga</a:t>
            </a:r>
          </a:p>
          <a:p>
            <a:pPr lvl="1"/>
            <a:r>
              <a:rPr lang="et-EE" dirty="0" smtClean="0"/>
              <a:t>Imporditavate </a:t>
            </a:r>
            <a:r>
              <a:rPr lang="et-EE" dirty="0"/>
              <a:t>kütuste osakaal primaarenergia sisemaisest tarbimisest aastal 2030 on &lt;25</a:t>
            </a:r>
            <a:r>
              <a:rPr lang="et-EE" dirty="0" smtClean="0"/>
              <a:t>%</a:t>
            </a:r>
          </a:p>
          <a:p>
            <a:pPr lvl="1"/>
            <a:r>
              <a:rPr lang="et-EE" dirty="0" smtClean="0"/>
              <a:t>On </a:t>
            </a:r>
            <a:r>
              <a:rPr lang="et-EE" dirty="0"/>
              <a:t>tagatud EL-i pikaajalise energia- ja kliimapoliitika eesmärkide täitmine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22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750276"/>
          </a:xfrm>
        </p:spPr>
        <p:txBody>
          <a:bodyPr>
            <a:normAutofit/>
          </a:bodyPr>
          <a:lstStyle/>
          <a:p>
            <a:r>
              <a:rPr lang="et-EE" sz="2000" b="0" dirty="0" smtClean="0"/>
              <a:t/>
            </a:r>
            <a:br>
              <a:rPr lang="et-EE" sz="2000" b="0" dirty="0" smtClean="0"/>
            </a:br>
            <a:endParaRPr lang="et-EE" sz="2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059" y="1340768"/>
            <a:ext cx="7772400" cy="3240359"/>
          </a:xfrm>
        </p:spPr>
        <p:txBody>
          <a:bodyPr>
            <a:normAutofit lnSpcReduction="10000"/>
          </a:bodyPr>
          <a:lstStyle/>
          <a:p>
            <a:endParaRPr lang="et-EE" sz="4000" b="1" dirty="0" smtClean="0">
              <a:solidFill>
                <a:schemeClr val="tx1"/>
              </a:solidFill>
            </a:endParaRPr>
          </a:p>
          <a:p>
            <a:endParaRPr lang="et-EE" sz="4000" b="1" dirty="0">
              <a:solidFill>
                <a:schemeClr val="tx1"/>
              </a:solidFill>
            </a:endParaRPr>
          </a:p>
          <a:p>
            <a:r>
              <a:rPr lang="et-EE" sz="4000" b="1" dirty="0" smtClean="0">
                <a:solidFill>
                  <a:schemeClr val="tx1"/>
                </a:solidFill>
              </a:rPr>
              <a:t>Aitäh kuulamast!</a:t>
            </a:r>
          </a:p>
          <a:p>
            <a:endParaRPr lang="et-EE" sz="4000" b="1" dirty="0" smtClean="0">
              <a:solidFill>
                <a:schemeClr val="tx1"/>
              </a:solidFill>
            </a:endParaRPr>
          </a:p>
          <a:p>
            <a:r>
              <a:rPr lang="et-EE" sz="4000" b="1" dirty="0" smtClean="0">
                <a:solidFill>
                  <a:schemeClr val="tx1"/>
                </a:solidFill>
              </a:rPr>
              <a:t>Arutelu koht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9094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ENMAK 2030: </a:t>
            </a:r>
            <a:r>
              <a:rPr lang="et-EE" dirty="0" smtClean="0"/>
              <a:t>võtmevaldkonnad ja eesmärgid</a:t>
            </a:r>
            <a:endParaRPr lang="et-EE" dirty="0"/>
          </a:p>
        </p:txBody>
      </p:sp>
      <p:sp>
        <p:nvSpPr>
          <p:cNvPr id="5" name="Sisu kohatäide 2"/>
          <p:cNvSpPr txBox="1">
            <a:spLocks/>
          </p:cNvSpPr>
          <p:nvPr/>
        </p:nvSpPr>
        <p:spPr bwMode="auto">
          <a:xfrm>
            <a:off x="294077" y="1769678"/>
            <a:ext cx="4103429" cy="418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477" indent="-502477">
              <a:buFont typeface="+mj-lt"/>
              <a:buAutoNum type="arabicPeriod"/>
            </a:pPr>
            <a:r>
              <a:rPr lang="et-EE" sz="2954" dirty="0"/>
              <a:t>Elektrimajandus</a:t>
            </a:r>
          </a:p>
          <a:p>
            <a:pPr marL="502477" indent="-502477">
              <a:buFont typeface="+mj-lt"/>
              <a:buAutoNum type="arabicPeriod"/>
            </a:pPr>
            <a:r>
              <a:rPr lang="et-EE" sz="2954" dirty="0"/>
              <a:t>Soojusmajandus</a:t>
            </a:r>
          </a:p>
          <a:p>
            <a:pPr marL="502477" indent="-502477">
              <a:buFont typeface="+mj-lt"/>
              <a:buAutoNum type="arabicPeriod"/>
            </a:pPr>
            <a:r>
              <a:rPr lang="et-EE" sz="2954" dirty="0"/>
              <a:t>Elamumajandus</a:t>
            </a:r>
          </a:p>
          <a:p>
            <a:pPr marL="502477" indent="-502477">
              <a:buFont typeface="+mj-lt"/>
              <a:buAutoNum type="arabicPeriod"/>
            </a:pPr>
            <a:r>
              <a:rPr lang="et-EE" sz="2954" dirty="0"/>
              <a:t>Transpordi energiakasutus</a:t>
            </a:r>
          </a:p>
          <a:p>
            <a:pPr marL="502477" indent="-502477">
              <a:buFont typeface="+mj-lt"/>
              <a:buAutoNum type="arabicPeriod"/>
            </a:pPr>
            <a:r>
              <a:rPr lang="et-EE" sz="2954" dirty="0"/>
              <a:t>Kodumaiste kütuste tootmine</a:t>
            </a:r>
          </a:p>
        </p:txBody>
      </p:sp>
      <p:sp>
        <p:nvSpPr>
          <p:cNvPr id="6" name="Sisu kohatäide 3"/>
          <p:cNvSpPr txBox="1">
            <a:spLocks/>
          </p:cNvSpPr>
          <p:nvPr/>
        </p:nvSpPr>
        <p:spPr>
          <a:xfrm>
            <a:off x="4722814" y="1744648"/>
            <a:ext cx="4103429" cy="4188477"/>
          </a:xfrm>
          <a:prstGeom prst="rect">
            <a:avLst/>
          </a:prstGeom>
        </p:spPr>
        <p:txBody>
          <a:bodyPr lIns="89327" tIns="44663" rIns="89327" bIns="44663"/>
          <a:lstStyle>
            <a:lvl1pPr marL="342900" indent="-3429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954" dirty="0">
              <a:solidFill>
                <a:srgbClr val="0084D1"/>
              </a:solidFill>
            </a:endParaRPr>
          </a:p>
        </p:txBody>
      </p:sp>
      <p:graphicFrame>
        <p:nvGraphicFramePr>
          <p:cNvPr id="8" name="Diagram 9"/>
          <p:cNvGraphicFramePr/>
          <p:nvPr>
            <p:extLst>
              <p:ext uri="{D42A27DB-BD31-4B8C-83A1-F6EECF244321}">
                <p14:modId xmlns:p14="http://schemas.microsoft.com/office/powerpoint/2010/main" val="1643136210"/>
              </p:ext>
            </p:extLst>
          </p:nvPr>
        </p:nvGraphicFramePr>
        <p:xfrm>
          <a:off x="4397237" y="2222681"/>
          <a:ext cx="4495243" cy="29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2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0157" y="230784"/>
            <a:ext cx="8381166" cy="1082757"/>
          </a:xfrm>
        </p:spPr>
        <p:txBody>
          <a:bodyPr/>
          <a:lstStyle/>
          <a:p>
            <a:pPr algn="ctr"/>
            <a:r>
              <a:rPr lang="et-EE" dirty="0" smtClean="0"/>
              <a:t>Peamised v</a:t>
            </a:r>
            <a:r>
              <a:rPr lang="et-EE" noProof="0" dirty="0" err="1" smtClean="0"/>
              <a:t>äljakutsed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664568" y="797564"/>
            <a:ext cx="8011887" cy="313549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t-EE" sz="2000" dirty="0" smtClean="0"/>
              <a:t>Energiatõhusus elamutes + soojusmajandus</a:t>
            </a:r>
          </a:p>
          <a:p>
            <a:r>
              <a:rPr lang="et-EE" sz="2000" dirty="0" smtClean="0"/>
              <a:t>Transpordisektori energiakasvu ohjamine</a:t>
            </a:r>
          </a:p>
          <a:p>
            <a:r>
              <a:rPr lang="et-EE" sz="2000" dirty="0" smtClean="0"/>
              <a:t>Elektrimajanduse süsinikuheite vähendamine ja elektritootmise konkurentsivõime suurendamine</a:t>
            </a:r>
          </a:p>
          <a:p>
            <a:r>
              <a:rPr lang="et-EE" sz="2000" dirty="0" smtClean="0"/>
              <a:t>Kohalike kütuste laialdasem kasutuselevõtt</a:t>
            </a:r>
          </a:p>
          <a:p>
            <a:r>
              <a:rPr lang="et-EE" sz="2000" dirty="0" smtClean="0"/>
              <a:t>Eesti kulutab SKP ühiku kohta 5-6 korda rohkem energiat kui EL riigid keskmiselt</a:t>
            </a:r>
            <a:endParaRPr lang="et-EE" sz="2000" b="1" dirty="0" smtClean="0"/>
          </a:p>
          <a:p>
            <a:pPr marL="0" indent="0" algn="ctr">
              <a:buNone/>
            </a:pPr>
            <a:r>
              <a:rPr lang="et-EE" sz="2000" b="1" dirty="0" smtClean="0"/>
              <a:t>Väljakutse on leida võimalusi luua rohkem väärtust väiksema energiakuluga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15"/>
          <p:cNvGraphicFramePr/>
          <p:nvPr>
            <p:extLst>
              <p:ext uri="{D42A27DB-BD31-4B8C-83A1-F6EECF244321}">
                <p14:modId xmlns:p14="http://schemas.microsoft.com/office/powerpoint/2010/main" val="3780725837"/>
              </p:ext>
            </p:extLst>
          </p:nvPr>
        </p:nvGraphicFramePr>
        <p:xfrm>
          <a:off x="664568" y="3789040"/>
          <a:ext cx="779586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936"/>
            <a:ext cx="8676456" cy="58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662"/>
          </a:p>
        </p:txBody>
      </p:sp>
    </p:spTree>
    <p:extLst>
      <p:ext uri="{BB962C8B-B14F-4D97-AF65-F5344CB8AC3E}">
        <p14:creationId xmlns:p14="http://schemas.microsoft.com/office/powerpoint/2010/main" val="16997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Elektri tootmine / ülekanne: kus oleme?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Turupõhised investeeringud puuduvad</a:t>
            </a:r>
          </a:p>
          <a:p>
            <a:r>
              <a:rPr lang="et-EE" dirty="0" smtClean="0"/>
              <a:t>Madal </a:t>
            </a:r>
            <a:r>
              <a:rPr lang="et-EE" dirty="0" err="1" smtClean="0"/>
              <a:t>hulgituru</a:t>
            </a:r>
            <a:r>
              <a:rPr lang="et-EE" dirty="0" smtClean="0"/>
              <a:t> hind, kõrge lõpptarbija hind</a:t>
            </a:r>
          </a:p>
          <a:p>
            <a:r>
              <a:rPr lang="et-EE" dirty="0" smtClean="0"/>
              <a:t>Eesti tootmisportfell kõrge CO2 emissiooniga</a:t>
            </a:r>
          </a:p>
          <a:p>
            <a:r>
              <a:rPr lang="et-EE" dirty="0" smtClean="0"/>
              <a:t>2030 aasta EL eesmärkide täitmise raamistik puudub (40% CO2 kokkuhoid, 27% RES &amp; tõhusus)</a:t>
            </a:r>
          </a:p>
          <a:p>
            <a:r>
              <a:rPr lang="et-EE" dirty="0" smtClean="0"/>
              <a:t>Võimsuste piisavus? Lokaalne või regionaalne</a:t>
            </a:r>
            <a:r>
              <a:rPr lang="et-EE" dirty="0"/>
              <a:t>? </a:t>
            </a:r>
            <a:r>
              <a:rPr lang="et-EE" dirty="0" smtClean="0"/>
              <a:t>(võimsuspiisavuse nõue </a:t>
            </a:r>
            <a:r>
              <a:rPr lang="et-EE" dirty="0"/>
              <a:t>110% tiputarbimisest</a:t>
            </a:r>
          </a:p>
          <a:p>
            <a:r>
              <a:rPr lang="et-EE" dirty="0" smtClean="0"/>
              <a:t>Sünkroniseerimine </a:t>
            </a:r>
            <a:r>
              <a:rPr lang="et-EE" dirty="0" smtClean="0"/>
              <a:t>ja selle alternatiivid</a:t>
            </a:r>
          </a:p>
          <a:p>
            <a:r>
              <a:rPr lang="et-EE" dirty="0" smtClean="0"/>
              <a:t>Lokaalsete lahenduste integratsioon võrku, mõjud?</a:t>
            </a:r>
          </a:p>
          <a:p>
            <a:r>
              <a:rPr lang="et-EE" dirty="0" smtClean="0"/>
              <a:t>Unifitseeritud nõuded elektrivarustuse </a:t>
            </a:r>
            <a:r>
              <a:rPr lang="et-EE" dirty="0" smtClean="0"/>
              <a:t>kvaliteedile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041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Elektri tootmine / ülekanne</a:t>
            </a:r>
            <a:br>
              <a:rPr lang="et-EE" dirty="0" smtClean="0"/>
            </a:br>
            <a:r>
              <a:rPr lang="et-EE" dirty="0" smtClean="0"/>
              <a:t>Kuhu liigume?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517396" y="1772816"/>
            <a:ext cx="8519100" cy="4524784"/>
          </a:xfrm>
        </p:spPr>
        <p:txBody>
          <a:bodyPr>
            <a:normAutofit lnSpcReduction="10000"/>
          </a:bodyPr>
          <a:lstStyle/>
          <a:p>
            <a:r>
              <a:rPr lang="et-EE" dirty="0" err="1" smtClean="0"/>
              <a:t>Back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basics</a:t>
            </a:r>
            <a:r>
              <a:rPr lang="et-EE" dirty="0" smtClean="0"/>
              <a:t>. 28 liikmesriigi toetusskeemid =&gt; üks tugev EL </a:t>
            </a:r>
            <a:r>
              <a:rPr lang="et-EE" dirty="0" err="1" smtClean="0"/>
              <a:t>heitmekaubanduse</a:t>
            </a:r>
            <a:r>
              <a:rPr lang="et-EE" dirty="0" smtClean="0"/>
              <a:t> süsteem</a:t>
            </a:r>
          </a:p>
          <a:p>
            <a:r>
              <a:rPr lang="et-EE" dirty="0" smtClean="0"/>
              <a:t>Taastuvenergia ressursid kõigepealt kasutusse seal, kus parimad tingimused. Koostöö mehhanismid, muud koostöövormid</a:t>
            </a:r>
          </a:p>
          <a:p>
            <a:r>
              <a:rPr lang="et-EE" dirty="0"/>
              <a:t>Põlevkivi elekter =&gt; õli ja elektri koostootmine</a:t>
            </a:r>
          </a:p>
          <a:p>
            <a:r>
              <a:rPr lang="et-EE" dirty="0" smtClean="0"/>
              <a:t>Regionaalne vaade võimsuste piisavusele, vajadusel regionaalne lahendus vajaliku võimsuse turule toomiseks ja </a:t>
            </a:r>
            <a:r>
              <a:rPr lang="et-EE" dirty="0" smtClean="0"/>
              <a:t>rahastamiseks </a:t>
            </a:r>
          </a:p>
          <a:p>
            <a:r>
              <a:rPr lang="et-EE" dirty="0" smtClean="0"/>
              <a:t>Kui varustuskindlus ohus, siis </a:t>
            </a:r>
            <a:r>
              <a:rPr lang="et-EE" dirty="0"/>
              <a:t>seaduses võimsusmehhanism (võimsuspiisavus n-1-1)</a:t>
            </a:r>
          </a:p>
          <a:p>
            <a:r>
              <a:rPr lang="et-EE" dirty="0" smtClean="0"/>
              <a:t>Sünkroniseerimise </a:t>
            </a:r>
            <a:r>
              <a:rPr lang="et-EE" dirty="0" smtClean="0"/>
              <a:t>valmidus lõppeesmärk. Seni tugevdada 3B koostööd kasutades ühendusi Poola ja </a:t>
            </a:r>
            <a:r>
              <a:rPr lang="et-EE" dirty="0" err="1" smtClean="0"/>
              <a:t>Skandinaaviga</a:t>
            </a:r>
            <a:endParaRPr lang="et-EE" dirty="0"/>
          </a:p>
          <a:p>
            <a:r>
              <a:rPr lang="et-EE" dirty="0" smtClean="0"/>
              <a:t>Elektrivarustuse kvaliteedinõuete diferentseerimine (SAIFI, SAIDI</a:t>
            </a:r>
            <a:r>
              <a:rPr lang="et-EE" dirty="0" smtClean="0"/>
              <a:t>)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934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 smtClean="0"/>
              <a:t>Elektrimajanduse visioon 2050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517396" y="1634339"/>
            <a:ext cx="8375084" cy="4176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t-EE" sz="2954" dirty="0"/>
              <a:t>annab panuse majanduse konkurentsivõimesse</a:t>
            </a:r>
          </a:p>
          <a:p>
            <a:pPr lvl="1">
              <a:lnSpc>
                <a:spcPct val="100000"/>
              </a:lnSpc>
            </a:pPr>
            <a:r>
              <a:rPr lang="et-EE" sz="2585" dirty="0"/>
              <a:t>turupõhised tarbijahinnad, tagatud varustuskindlus, keskkonnahoidlik tootmine sõltumata allikast</a:t>
            </a:r>
          </a:p>
          <a:p>
            <a:pPr>
              <a:lnSpc>
                <a:spcPct val="100000"/>
              </a:lnSpc>
            </a:pPr>
            <a:r>
              <a:rPr lang="et-EE" sz="2954" dirty="0"/>
              <a:t>toetab majanduse muutmist ressursitõhusamaks</a:t>
            </a:r>
          </a:p>
          <a:p>
            <a:pPr lvl="1">
              <a:lnSpc>
                <a:spcPct val="100000"/>
              </a:lnSpc>
            </a:pPr>
            <a:r>
              <a:rPr lang="et-EE" sz="2585" dirty="0"/>
              <a:t>elektri tootmisel sisendiks väheväärtuslik ressurss ja taastuvad energiaallikad</a:t>
            </a:r>
          </a:p>
          <a:p>
            <a:pPr>
              <a:lnSpc>
                <a:spcPct val="100000"/>
              </a:lnSpc>
            </a:pPr>
            <a:r>
              <a:rPr lang="et-EE" sz="2954" dirty="0"/>
              <a:t>toetused tootmisele erandlikud</a:t>
            </a:r>
          </a:p>
          <a:p>
            <a:pPr lvl="1">
              <a:lnSpc>
                <a:spcPct val="100000"/>
              </a:lnSpc>
            </a:pPr>
            <a:r>
              <a:rPr lang="et-EE" sz="2585" dirty="0"/>
              <a:t>uute tehnoloogiate sisenemisbarjääri ületamiseks</a:t>
            </a:r>
          </a:p>
          <a:p>
            <a:pPr lvl="1">
              <a:lnSpc>
                <a:spcPct val="100000"/>
              </a:lnSpc>
            </a:pPr>
            <a:r>
              <a:rPr lang="et-EE" sz="2585" dirty="0"/>
              <a:t>tootmisvõimekus tuleb tagada </a:t>
            </a:r>
            <a:r>
              <a:rPr lang="et-EE" sz="2585" i="1" dirty="0"/>
              <a:t>N-1-1</a:t>
            </a:r>
            <a:r>
              <a:rPr lang="et-EE" sz="2585" dirty="0"/>
              <a:t> tingimuse täitmiseks</a:t>
            </a:r>
          </a:p>
          <a:p>
            <a:pPr>
              <a:lnSpc>
                <a:spcPct val="100000"/>
              </a:lnSpc>
            </a:pPr>
            <a:r>
              <a:rPr lang="et-EE" sz="2954" dirty="0"/>
              <a:t>liitumine Euroopa sagedusalaga</a:t>
            </a:r>
          </a:p>
          <a:p>
            <a:pPr>
              <a:lnSpc>
                <a:spcPct val="100000"/>
              </a:lnSpc>
            </a:pPr>
            <a:endParaRPr lang="et-EE" sz="2954" dirty="0"/>
          </a:p>
        </p:txBody>
      </p:sp>
    </p:spTree>
    <p:extLst>
      <p:ext uri="{BB962C8B-B14F-4D97-AF65-F5344CB8AC3E}">
        <p14:creationId xmlns:p14="http://schemas.microsoft.com/office/powerpoint/2010/main" val="38313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8520" y="332656"/>
            <a:ext cx="8748464" cy="611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662"/>
          </a:p>
        </p:txBody>
      </p:sp>
    </p:spTree>
    <p:extLst>
      <p:ext uri="{BB962C8B-B14F-4D97-AF65-F5344CB8AC3E}">
        <p14:creationId xmlns:p14="http://schemas.microsoft.com/office/powerpoint/2010/main" val="41764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1314" y="218662"/>
            <a:ext cx="8381166" cy="1082757"/>
          </a:xfrm>
        </p:spPr>
        <p:txBody>
          <a:bodyPr/>
          <a:lstStyle/>
          <a:p>
            <a:pPr algn="ctr"/>
            <a:r>
              <a:rPr lang="et-EE" dirty="0" smtClean="0"/>
              <a:t>Gaasiturg. Kus oleme?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511314" y="1103907"/>
            <a:ext cx="8375084" cy="5293595"/>
          </a:xfrm>
        </p:spPr>
        <p:txBody>
          <a:bodyPr>
            <a:normAutofit/>
          </a:bodyPr>
          <a:lstStyle/>
          <a:p>
            <a:r>
              <a:rPr lang="et-EE" dirty="0" smtClean="0"/>
              <a:t>Ajalooliselt monopoolne ja kontsentreeritud turg</a:t>
            </a:r>
          </a:p>
          <a:p>
            <a:r>
              <a:rPr lang="et-EE" dirty="0" smtClean="0"/>
              <a:t>Riigi senine poliitika pigem toetanud teistele kütustele üleminekut</a:t>
            </a:r>
          </a:p>
          <a:p>
            <a:r>
              <a:rPr lang="et-EE" dirty="0" smtClean="0"/>
              <a:t>Vähenev gaasi tarbimine (1000 mm3 =&gt; 600 mm3) so. 7-8% energiabilansist </a:t>
            </a:r>
          </a:p>
          <a:p>
            <a:r>
              <a:rPr lang="et-EE" dirty="0" smtClean="0"/>
              <a:t>Vajalikud suured taristu investeeringud (Baltic </a:t>
            </a:r>
            <a:r>
              <a:rPr lang="et-EE" dirty="0" err="1" smtClean="0"/>
              <a:t>Connector</a:t>
            </a:r>
            <a:r>
              <a:rPr lang="et-EE" dirty="0" smtClean="0"/>
              <a:t> 250 M€, tänased TSO varad ca. 50 M€)</a:t>
            </a:r>
          </a:p>
          <a:p>
            <a:r>
              <a:rPr lang="et-EE" dirty="0" smtClean="0"/>
              <a:t>Leedu, Eesti gaasiturg avatud, Lätis suletud kuni 2017</a:t>
            </a:r>
          </a:p>
          <a:p>
            <a:r>
              <a:rPr lang="et-EE" dirty="0" smtClean="0"/>
              <a:t>Terminal Leedus</a:t>
            </a:r>
          </a:p>
          <a:p>
            <a:r>
              <a:rPr lang="et-EE" dirty="0" smtClean="0"/>
              <a:t>Regionaalne LNG terminal</a:t>
            </a:r>
            <a:endParaRPr lang="et-EE" dirty="0"/>
          </a:p>
        </p:txBody>
      </p:sp>
      <p:graphicFrame>
        <p:nvGraphicFramePr>
          <p:cNvPr id="4" name="Chart 18"/>
          <p:cNvGraphicFramePr/>
          <p:nvPr>
            <p:extLst>
              <p:ext uri="{D42A27DB-BD31-4B8C-83A1-F6EECF244321}">
                <p14:modId xmlns:p14="http://schemas.microsoft.com/office/powerpoint/2010/main" val="4119156760"/>
              </p:ext>
            </p:extLst>
          </p:nvPr>
        </p:nvGraphicFramePr>
        <p:xfrm>
          <a:off x="3632855" y="3645024"/>
          <a:ext cx="540364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559" y="58772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Maagaasi tarbimine Eestis 2004…2013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0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524</Words>
  <Application>Microsoft Office PowerPoint</Application>
  <PresentationFormat>Ekraaniseanss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Office'i kujundus</vt:lpstr>
      <vt:lpstr>Üldeesmärk</vt:lpstr>
      <vt:lpstr>ENMAK 2030: võtmevaldkonnad ja eesmärgid</vt:lpstr>
      <vt:lpstr>Peamised väljakutsed</vt:lpstr>
      <vt:lpstr>PowerPointi esitlus</vt:lpstr>
      <vt:lpstr>Elektri tootmine / ülekanne: kus oleme?</vt:lpstr>
      <vt:lpstr>Elektri tootmine / ülekanne Kuhu liigume?</vt:lpstr>
      <vt:lpstr>Elektrimajanduse visioon 2050</vt:lpstr>
      <vt:lpstr>PowerPointi esitlus</vt:lpstr>
      <vt:lpstr>Gaasiturg. Kus oleme?</vt:lpstr>
      <vt:lpstr>Gaasituru arengusuund</vt:lpstr>
      <vt:lpstr>ENMAK-i elluviimine parandab riigi konkurentsivõimet </vt:lpstr>
      <vt:lpstr> </vt:lpstr>
    </vt:vector>
  </TitlesOfParts>
  <Company>Majandus- ja Kommunikatsiooniministeerium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Timo Tatar</dc:creator>
  <cp:lastModifiedBy>Timo Tatar</cp:lastModifiedBy>
  <cp:revision>151</cp:revision>
  <dcterms:created xsi:type="dcterms:W3CDTF">2014-10-12T19:48:59Z</dcterms:created>
  <dcterms:modified xsi:type="dcterms:W3CDTF">2015-09-30T07:48:34Z</dcterms:modified>
</cp:coreProperties>
</file>